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4" r:id="rId4"/>
    <p:sldId id="259" r:id="rId5"/>
    <p:sldId id="265" r:id="rId6"/>
    <p:sldId id="266" r:id="rId7"/>
    <p:sldId id="260" r:id="rId8"/>
    <p:sldId id="267" r:id="rId9"/>
    <p:sldId id="268" r:id="rId10"/>
    <p:sldId id="261" r:id="rId11"/>
    <p:sldId id="269" r:id="rId12"/>
    <p:sldId id="262" r:id="rId13"/>
    <p:sldId id="263" r:id="rId14"/>
    <p:sldId id="257"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18/05/2015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18/05/2015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4" name="3 Pergamino horizontal"/>
          <p:cNvSpPr/>
          <p:nvPr/>
        </p:nvSpPr>
        <p:spPr>
          <a:xfrm>
            <a:off x="485292" y="404664"/>
            <a:ext cx="8064896" cy="1656184"/>
          </a:xfrm>
          <a:prstGeom prst="horizontalScroll">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latin typeface="Algerian" pitchFamily="82" charset="0"/>
              </a:rPr>
              <a:t>¿es </a:t>
            </a:r>
            <a:r>
              <a:rPr lang="es-CO" sz="3200" dirty="0" smtClean="0">
                <a:latin typeface="Algerian" pitchFamily="82" charset="0"/>
              </a:rPr>
              <a:t>bíblica </a:t>
            </a:r>
            <a:r>
              <a:rPr lang="es-CO" sz="3200" dirty="0">
                <a:latin typeface="Algerian" pitchFamily="82" charset="0"/>
              </a:rPr>
              <a:t>la </a:t>
            </a:r>
            <a:r>
              <a:rPr lang="es-CO" sz="3200" dirty="0" smtClean="0">
                <a:latin typeface="Algerian" pitchFamily="82" charset="0"/>
              </a:rPr>
              <a:t>infalibilidad </a:t>
            </a:r>
            <a:r>
              <a:rPr lang="es-CO" sz="3200" dirty="0">
                <a:latin typeface="Algerian" pitchFamily="82" charset="0"/>
              </a:rPr>
              <a:t>papal?</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2132857"/>
            <a:ext cx="3816424"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99592" y="5288340"/>
            <a:ext cx="7200800" cy="1200329"/>
          </a:xfrm>
          <a:prstGeom prst="rect">
            <a:avLst/>
          </a:prstGeom>
          <a:solidFill>
            <a:srgbClr val="0070C0"/>
          </a:solidFill>
        </p:spPr>
        <p:txBody>
          <a:bodyPr wrap="square">
            <a:spAutoFit/>
          </a:bodyPr>
          <a:lstStyle/>
          <a:p>
            <a:pPr algn="ctr"/>
            <a:r>
              <a:rPr lang="es-CO" sz="2400" b="1" dirty="0">
                <a:solidFill>
                  <a:schemeClr val="bg1"/>
                </a:solidFill>
              </a:rPr>
              <a:t>En 1870 el Papa decidió que era infalible y su opinión irrefutable. Desde entonces los católicos creen que el Papa nunca se equivoca. </a:t>
            </a:r>
          </a:p>
        </p:txBody>
      </p:sp>
    </p:spTree>
    <p:extLst>
      <p:ext uri="{BB962C8B-B14F-4D97-AF65-F5344CB8AC3E}">
        <p14:creationId xmlns:p14="http://schemas.microsoft.com/office/powerpoint/2010/main" val="281600028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normAutofit fontScale="90000"/>
          </a:bodyPr>
          <a:lstStyle/>
          <a:p>
            <a:r>
              <a:rPr lang="es-CO" dirty="0"/>
              <a:t>Pregunta: </a:t>
            </a:r>
            <a:r>
              <a:rPr lang="es-CO" dirty="0" smtClean="0"/>
              <a:t/>
            </a:r>
            <a:br>
              <a:rPr lang="es-CO" dirty="0" smtClean="0"/>
            </a:br>
            <a:r>
              <a:rPr lang="es-CO" sz="3600" dirty="0" smtClean="0">
                <a:latin typeface="Algerian" pitchFamily="82" charset="0"/>
              </a:rPr>
              <a:t>"¿</a:t>
            </a:r>
            <a:r>
              <a:rPr lang="es-CO" sz="3600" dirty="0">
                <a:latin typeface="Algerian" pitchFamily="82" charset="0"/>
              </a:rPr>
              <a:t>Es bíblica la infalibilidad papal?"</a:t>
            </a:r>
          </a:p>
        </p:txBody>
      </p:sp>
      <p:sp>
        <p:nvSpPr>
          <p:cNvPr id="3" name="2 Marcador de contenido"/>
          <p:cNvSpPr>
            <a:spLocks noGrp="1"/>
          </p:cNvSpPr>
          <p:nvPr>
            <p:ph idx="1"/>
          </p:nvPr>
        </p:nvSpPr>
        <p:spPr>
          <a:xfrm>
            <a:off x="457200" y="1600200"/>
            <a:ext cx="8229600" cy="4853136"/>
          </a:xfrm>
          <a:solidFill>
            <a:schemeClr val="accent4">
              <a:lumMod val="40000"/>
              <a:lumOff val="60000"/>
            </a:schemeClr>
          </a:solidFill>
        </p:spPr>
        <p:txBody>
          <a:bodyPr>
            <a:normAutofit fontScale="77500" lnSpcReduction="20000"/>
          </a:bodyPr>
          <a:lstStyle/>
          <a:p>
            <a:pPr marL="0" indent="0">
              <a:buNone/>
            </a:pPr>
            <a:r>
              <a:rPr lang="es-CO" dirty="0" smtClean="0"/>
              <a:t>La </a:t>
            </a:r>
            <a:r>
              <a:rPr lang="es-CO" dirty="0"/>
              <a:t>Iglesia Católica Romana enseña que el Papa es infalible cuando habla desde su posición de autoridad sobre un asunto o doctrina particular (hablar ex cátedra). </a:t>
            </a:r>
            <a:endParaRPr lang="es-CO" dirty="0" smtClean="0"/>
          </a:p>
          <a:p>
            <a:pPr marL="0" indent="0">
              <a:buNone/>
            </a:pPr>
            <a:endParaRPr lang="es-CO" dirty="0" smtClean="0"/>
          </a:p>
          <a:p>
            <a:pPr marL="0" indent="0">
              <a:buNone/>
            </a:pPr>
            <a:r>
              <a:rPr lang="es-CO" dirty="0" smtClean="0"/>
              <a:t>Muchos </a:t>
            </a:r>
            <a:r>
              <a:rPr lang="es-CO" dirty="0"/>
              <a:t>malentienden la “infalibilidad papal” como indicando que todo lo que dice el Papa es infalible. Esto no es lo que la Iglesia Católica Romana quiere decir por la “infalibilidad papal”. </a:t>
            </a:r>
            <a:endParaRPr lang="es-CO" dirty="0" smtClean="0"/>
          </a:p>
          <a:p>
            <a:pPr marL="0" indent="0">
              <a:buNone/>
            </a:pPr>
            <a:endParaRPr lang="es-CO" dirty="0"/>
          </a:p>
          <a:p>
            <a:pPr marL="0" indent="0">
              <a:buNone/>
            </a:pPr>
            <a:r>
              <a:rPr lang="es-CO" dirty="0" smtClean="0"/>
              <a:t>De </a:t>
            </a:r>
            <a:r>
              <a:rPr lang="es-CO" dirty="0"/>
              <a:t>acuerdo con la Iglesia Católica Romana, esta infalibilidad del Papa, únicamente cuando habla ex cátedra, es parte del Magisterium, o de la “</a:t>
            </a:r>
            <a:r>
              <a:rPr lang="es-CO" dirty="0">
                <a:solidFill>
                  <a:srgbClr val="FF0000"/>
                </a:solidFill>
                <a:latin typeface="Agency FB" pitchFamily="34" charset="0"/>
              </a:rPr>
              <a:t>Autoridad de Enseñanza de la Iglesia</a:t>
            </a:r>
            <a:r>
              <a:rPr lang="es-CO" dirty="0"/>
              <a:t>” que Dios le concedió a la “</a:t>
            </a:r>
            <a:r>
              <a:rPr lang="es-CO" dirty="0">
                <a:solidFill>
                  <a:srgbClr val="FF0000"/>
                </a:solidFill>
                <a:latin typeface="Agency FB" pitchFamily="34" charset="0"/>
              </a:rPr>
              <a:t>madre Igles</a:t>
            </a:r>
            <a:r>
              <a:rPr lang="es-CO" dirty="0">
                <a:solidFill>
                  <a:srgbClr val="FF0000"/>
                </a:solidFill>
              </a:rPr>
              <a:t>ia</a:t>
            </a:r>
            <a:r>
              <a:rPr lang="es-CO" dirty="0"/>
              <a:t>” para guiar su infalibilidad. </a:t>
            </a:r>
          </a:p>
        </p:txBody>
      </p:sp>
    </p:spTree>
    <p:extLst>
      <p:ext uri="{BB962C8B-B14F-4D97-AF65-F5344CB8AC3E}">
        <p14:creationId xmlns:p14="http://schemas.microsoft.com/office/powerpoint/2010/main" val="221036867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a:t>Esta “</a:t>
            </a:r>
            <a:r>
              <a:rPr lang="es-CO" dirty="0">
                <a:solidFill>
                  <a:srgbClr val="FF0000"/>
                </a:solidFill>
                <a:latin typeface="Agency FB" pitchFamily="34" charset="0"/>
              </a:rPr>
              <a:t>Autoridad de Enseñanza de la Iglesia</a:t>
            </a:r>
            <a:r>
              <a:rPr lang="es-CO" dirty="0"/>
              <a:t>” está hecha por la habilidad de la enseñanza infalible del Papa, la infalible habilidad de enseñanza de la </a:t>
            </a:r>
            <a:r>
              <a:rPr lang="es-CO" u="sng" dirty="0"/>
              <a:t>asamblea de los concilios bajo la autoridad del Papa</a:t>
            </a:r>
            <a:r>
              <a:rPr lang="es-CO" dirty="0"/>
              <a:t>, y el “</a:t>
            </a:r>
            <a:r>
              <a:rPr lang="es-CO" u="sng" dirty="0"/>
              <a:t>ordinario” Magisterium de los obispos</a:t>
            </a:r>
            <a:r>
              <a:rPr lang="es-CO" dirty="0"/>
              <a:t>. </a:t>
            </a:r>
            <a:endParaRPr lang="es-CO" dirty="0" smtClean="0"/>
          </a:p>
          <a:p>
            <a:pPr marL="0" indent="0">
              <a:buNone/>
            </a:pPr>
            <a:endParaRPr lang="es-CO" dirty="0" smtClean="0"/>
          </a:p>
          <a:p>
            <a:pPr marL="400050" lvl="1" indent="0">
              <a:buNone/>
            </a:pPr>
            <a:r>
              <a:rPr lang="es-CO" dirty="0" smtClean="0"/>
              <a:t>Este </a:t>
            </a:r>
            <a:r>
              <a:rPr lang="es-CO" dirty="0"/>
              <a:t>“ordinario” Magisterium involucra, entre otras cosas, </a:t>
            </a:r>
            <a:r>
              <a:rPr lang="es-CO" u="sng" dirty="0"/>
              <a:t>a los obispos en varios lugares comenzando a enseñar una misma doctrina en particular </a:t>
            </a:r>
            <a:r>
              <a:rPr lang="es-CO" dirty="0"/>
              <a:t>(</a:t>
            </a:r>
            <a:r>
              <a:rPr lang="es-CO" u="sng" dirty="0"/>
              <a:t>por ejemplo, la enseñanza de que María fue concebida sin pecado</a:t>
            </a:r>
            <a:r>
              <a:rPr lang="es-CO" dirty="0"/>
              <a:t>), y el que si esta enseñanza gana aceptación a través de la iglesia como un todo, </a:t>
            </a:r>
            <a:r>
              <a:rPr lang="es-CO" u="sng" dirty="0"/>
              <a:t>es una indicación de que el Espíritu Santo está trabajando a través de los obispos y que esta enseñanza viene de Dios</a:t>
            </a:r>
            <a:r>
              <a:rPr lang="es-CO" dirty="0"/>
              <a:t>. </a:t>
            </a:r>
            <a:endParaRPr lang="es-CO" dirty="0" smtClean="0"/>
          </a:p>
          <a:p>
            <a:pPr marL="0" indent="0">
              <a:buNone/>
            </a:pPr>
            <a:endParaRPr lang="es-CO" dirty="0" smtClean="0"/>
          </a:p>
          <a:p>
            <a:pPr marL="0" indent="0">
              <a:buNone/>
            </a:pPr>
            <a:r>
              <a:rPr lang="es-CO" dirty="0" smtClean="0"/>
              <a:t>El </a:t>
            </a:r>
            <a:r>
              <a:rPr lang="es-CO" dirty="0"/>
              <a:t>papa puede entonces reconocer esto y proclamar la infalibilidad que viene de Dios y debe ser aceptada por todos los católicos romanos. </a:t>
            </a:r>
          </a:p>
          <a:p>
            <a:endParaRPr lang="es-CO" dirty="0"/>
          </a:p>
          <a:p>
            <a:endParaRPr lang="es-CO" dirty="0"/>
          </a:p>
        </p:txBody>
      </p:sp>
    </p:spTree>
    <p:extLst>
      <p:ext uri="{BB962C8B-B14F-4D97-AF65-F5344CB8AC3E}">
        <p14:creationId xmlns:p14="http://schemas.microsoft.com/office/powerpoint/2010/main" val="222539256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20079"/>
          </a:xfrm>
        </p:spPr>
        <p:txBody>
          <a:bodyPr>
            <a:noAutofit/>
          </a:bodyPr>
          <a:lstStyle/>
          <a:p>
            <a:pPr marL="0" indent="0">
              <a:buNone/>
            </a:pPr>
            <a:r>
              <a:rPr lang="es-CO" sz="2800" b="1" u="sng" dirty="0"/>
              <a:t>La pregunta es, si esta enseñanza está de acuerdo con la Escritura</a:t>
            </a:r>
            <a:r>
              <a:rPr lang="es-CO" sz="2800" dirty="0"/>
              <a:t>. </a:t>
            </a:r>
          </a:p>
        </p:txBody>
      </p:sp>
      <p:sp>
        <p:nvSpPr>
          <p:cNvPr id="4" name="3 Rectángulo"/>
          <p:cNvSpPr/>
          <p:nvPr/>
        </p:nvSpPr>
        <p:spPr>
          <a:xfrm>
            <a:off x="539552" y="4365104"/>
            <a:ext cx="4248472" cy="1938992"/>
          </a:xfrm>
          <a:prstGeom prst="rect">
            <a:avLst/>
          </a:prstGeom>
        </p:spPr>
        <p:txBody>
          <a:bodyPr wrap="square">
            <a:spAutoFit/>
          </a:bodyPr>
          <a:lstStyle/>
          <a:p>
            <a:r>
              <a:rPr lang="es-CO" sz="2400" dirty="0" smtClean="0"/>
              <a:t>Recuerda que toda doctrina debe ser probada por la Palabra de Dios. Por tanto, al </a:t>
            </a:r>
            <a:r>
              <a:rPr lang="es-CO" sz="2400" dirty="0"/>
              <a:t>examinar la Escritura, encuentras lo siguiente:</a:t>
            </a:r>
          </a:p>
        </p:txBody>
      </p:sp>
      <p:sp>
        <p:nvSpPr>
          <p:cNvPr id="5" name="4 Rectángulo"/>
          <p:cNvSpPr/>
          <p:nvPr/>
        </p:nvSpPr>
        <p:spPr>
          <a:xfrm>
            <a:off x="755576" y="1556792"/>
            <a:ext cx="7848872" cy="2246769"/>
          </a:xfrm>
          <a:prstGeom prst="rect">
            <a:avLst/>
          </a:prstGeom>
          <a:solidFill>
            <a:schemeClr val="accent2">
              <a:lumMod val="20000"/>
              <a:lumOff val="80000"/>
            </a:schemeClr>
          </a:solidFill>
        </p:spPr>
        <p:txBody>
          <a:bodyPr wrap="square">
            <a:spAutoFit/>
          </a:bodyPr>
          <a:lstStyle/>
          <a:p>
            <a:r>
              <a:rPr lang="es-CO" sz="2800" dirty="0"/>
              <a:t>La Iglesia Católica Romana ve al Papado y a la autoridad infalible de la “madre Iglesia” como una necesidad para guiar a la Iglesia, y utiliza eso como un razonamiento lógico de la provisión de Dios para ello.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433573">
            <a:off x="5476310" y="4186346"/>
            <a:ext cx="1916167" cy="2300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73629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par>
                                <p:cTn id="19" presetID="31" presetClass="entr" presetSubtype="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1000" fill="hold"/>
                                        <p:tgtEl>
                                          <p:spTgt spid="1026"/>
                                        </p:tgtEl>
                                        <p:attrNameLst>
                                          <p:attrName>ppt_w</p:attrName>
                                        </p:attrNameLst>
                                      </p:cBhvr>
                                      <p:tavLst>
                                        <p:tav tm="0">
                                          <p:val>
                                            <p:fltVal val="0"/>
                                          </p:val>
                                        </p:tav>
                                        <p:tav tm="100000">
                                          <p:val>
                                            <p:strVal val="#ppt_w"/>
                                          </p:val>
                                        </p:tav>
                                      </p:tavLst>
                                    </p:anim>
                                    <p:anim calcmode="lin" valueType="num">
                                      <p:cBhvr>
                                        <p:cTn id="22" dur="1000" fill="hold"/>
                                        <p:tgtEl>
                                          <p:spTgt spid="1026"/>
                                        </p:tgtEl>
                                        <p:attrNameLst>
                                          <p:attrName>ppt_h</p:attrName>
                                        </p:attrNameLst>
                                      </p:cBhvr>
                                      <p:tavLst>
                                        <p:tav tm="0">
                                          <p:val>
                                            <p:fltVal val="0"/>
                                          </p:val>
                                        </p:tav>
                                        <p:tav tm="100000">
                                          <p:val>
                                            <p:strVal val="#ppt_h"/>
                                          </p:val>
                                        </p:tav>
                                      </p:tavLst>
                                    </p:anim>
                                    <p:anim calcmode="lin" valueType="num">
                                      <p:cBhvr>
                                        <p:cTn id="23" dur="1000" fill="hold"/>
                                        <p:tgtEl>
                                          <p:spTgt spid="1026"/>
                                        </p:tgtEl>
                                        <p:attrNameLst>
                                          <p:attrName>style.rotation</p:attrName>
                                        </p:attrNameLst>
                                      </p:cBhvr>
                                      <p:tavLst>
                                        <p:tav tm="0">
                                          <p:val>
                                            <p:fltVal val="90"/>
                                          </p:val>
                                        </p:tav>
                                        <p:tav tm="100000">
                                          <p:val>
                                            <p:fltVal val="0"/>
                                          </p:val>
                                        </p:tav>
                                      </p:tavLst>
                                    </p:anim>
                                    <p:animEffect transition="in" filter="fade">
                                      <p:cBhvr>
                                        <p:cTn id="24"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024336"/>
          </a:xfrm>
          <a:solidFill>
            <a:schemeClr val="accent4">
              <a:lumMod val="20000"/>
              <a:lumOff val="80000"/>
            </a:schemeClr>
          </a:solidFill>
        </p:spPr>
        <p:txBody>
          <a:bodyPr>
            <a:normAutofit fontScale="92500" lnSpcReduction="10000"/>
          </a:bodyPr>
          <a:lstStyle/>
          <a:p>
            <a:pPr marL="0" indent="0">
              <a:buNone/>
            </a:pPr>
            <a:r>
              <a:rPr lang="es-CO" sz="4800" b="1" i="1" dirty="0" smtClean="0"/>
              <a:t>1</a:t>
            </a:r>
            <a:r>
              <a:rPr lang="es-CO" sz="2800" dirty="0" smtClean="0"/>
              <a:t>. Mientras que, como enseña la </a:t>
            </a:r>
            <a:r>
              <a:rPr lang="es-CO" sz="2800" dirty="0"/>
              <a:t>I</a:t>
            </a:r>
            <a:r>
              <a:rPr lang="es-CO" sz="2800" dirty="0" smtClean="0"/>
              <a:t>glesia Católica que </a:t>
            </a:r>
            <a:r>
              <a:rPr lang="es-CO" sz="2800" dirty="0"/>
              <a:t>Pedro </a:t>
            </a:r>
            <a:r>
              <a:rPr lang="es-CO" sz="2800" dirty="0" smtClean="0"/>
              <a:t>como primer papa, y que por tanto fue </a:t>
            </a:r>
            <a:r>
              <a:rPr lang="es-CO" sz="2800" dirty="0"/>
              <a:t>la figura central en la primera propagación del Evangelio (parte del significado detrás de </a:t>
            </a:r>
            <a:r>
              <a:rPr lang="es-CO" sz="2800" dirty="0">
                <a:solidFill>
                  <a:srgbClr val="FF0000"/>
                </a:solidFill>
              </a:rPr>
              <a:t>Mateo 16:18-19), </a:t>
            </a:r>
            <a:r>
              <a:rPr lang="es-CO" sz="2800" dirty="0"/>
              <a:t>la enseñanza de la Escritura, tomada en contexto, en ninguna parte declara que él estaba en autoridad sobre los otros apóstoles o sobre toda la </a:t>
            </a:r>
            <a:r>
              <a:rPr lang="es-CO" sz="2800" dirty="0" smtClean="0"/>
              <a:t>iglesia.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672" y="3573016"/>
            <a:ext cx="2464990"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3709771"/>
            <a:ext cx="4896544" cy="2246769"/>
          </a:xfrm>
          <a:prstGeom prst="rect">
            <a:avLst/>
          </a:prstGeom>
          <a:solidFill>
            <a:schemeClr val="accent4">
              <a:lumMod val="20000"/>
              <a:lumOff val="80000"/>
            </a:schemeClr>
          </a:solidFill>
        </p:spPr>
        <p:txBody>
          <a:bodyPr wrap="square">
            <a:spAutoFit/>
          </a:bodyPr>
          <a:lstStyle/>
          <a:p>
            <a:r>
              <a:rPr lang="es-CO" sz="2800" dirty="0"/>
              <a:t>El primer concilio de la iglesia </a:t>
            </a:r>
            <a:r>
              <a:rPr lang="es-CO" sz="2800" dirty="0" smtClean="0"/>
              <a:t>en Jerusalén fue </a:t>
            </a:r>
            <a:r>
              <a:rPr lang="es-CO" sz="2800" dirty="0"/>
              <a:t>dirigido por el apóstol Santiago. (ver </a:t>
            </a:r>
            <a:r>
              <a:rPr lang="es-CO" sz="2800" dirty="0">
                <a:solidFill>
                  <a:srgbClr val="FF0000"/>
                </a:solidFill>
              </a:rPr>
              <a:t>Hechos </a:t>
            </a:r>
            <a:r>
              <a:rPr lang="es-CO" sz="2800" dirty="0" smtClean="0">
                <a:solidFill>
                  <a:srgbClr val="FF0000"/>
                </a:solidFill>
              </a:rPr>
              <a:t>15:1-23)</a:t>
            </a:r>
            <a:r>
              <a:rPr lang="es-CO" sz="2800" dirty="0" smtClean="0"/>
              <a:t>. Y </a:t>
            </a:r>
            <a:r>
              <a:rPr lang="es-CO" sz="2800" dirty="0"/>
              <a:t>además ver </a:t>
            </a:r>
            <a:r>
              <a:rPr lang="es-CO" sz="2800" dirty="0">
                <a:solidFill>
                  <a:srgbClr val="FF0000"/>
                </a:solidFill>
              </a:rPr>
              <a:t>(Gálatas 2:1-14; 1 Pedro 5:1-5). </a:t>
            </a:r>
          </a:p>
        </p:txBody>
      </p:sp>
    </p:spTree>
    <p:extLst>
      <p:ext uri="{BB962C8B-B14F-4D97-AF65-F5344CB8AC3E}">
        <p14:creationId xmlns:p14="http://schemas.microsoft.com/office/powerpoint/2010/main" val="4683028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dirty="0"/>
              <a:t>Además </a:t>
            </a:r>
            <a:r>
              <a:rPr lang="es-CO" dirty="0" smtClean="0"/>
              <a:t>en la Escritura jamás </a:t>
            </a:r>
            <a:r>
              <a:rPr lang="es-CO" dirty="0"/>
              <a:t>es enseñado que el Obispo de Roma debía tener la primacía sobre la iglesia. Antes bien, solo hay una referencia en la Escritura sobre Pedro escribiendo desde “</a:t>
            </a:r>
            <a:r>
              <a:rPr lang="es-CO" u="sng" dirty="0"/>
              <a:t>Babilonia</a:t>
            </a:r>
            <a:r>
              <a:rPr lang="es-CO" dirty="0"/>
              <a:t>”, (</a:t>
            </a:r>
            <a:r>
              <a:rPr lang="es-CO" dirty="0">
                <a:latin typeface="Agency FB" pitchFamily="34" charset="0"/>
              </a:rPr>
              <a:t>nombre que </a:t>
            </a:r>
            <a:r>
              <a:rPr lang="es-CO" dirty="0" smtClean="0">
                <a:latin typeface="Agency FB" pitchFamily="34" charset="0"/>
              </a:rPr>
              <a:t>se </a:t>
            </a:r>
            <a:r>
              <a:rPr lang="es-CO" dirty="0">
                <a:latin typeface="Agency FB" pitchFamily="34" charset="0"/>
              </a:rPr>
              <a:t>aplicaba a Roma</a:t>
            </a:r>
            <a:r>
              <a:rPr lang="es-CO" dirty="0"/>
              <a:t>); y se encuentra en </a:t>
            </a:r>
            <a:r>
              <a:rPr lang="es-CO" dirty="0">
                <a:solidFill>
                  <a:srgbClr val="FF0000"/>
                </a:solidFill>
              </a:rPr>
              <a:t>1 Pedro </a:t>
            </a:r>
            <a:r>
              <a:rPr lang="es-CO" dirty="0" smtClean="0">
                <a:solidFill>
                  <a:srgbClr val="FF0000"/>
                </a:solidFill>
              </a:rPr>
              <a:t>5:13</a:t>
            </a:r>
            <a:r>
              <a:rPr lang="es-CO" dirty="0"/>
              <a:t> </a:t>
            </a:r>
            <a:r>
              <a:rPr lang="es-CO" dirty="0" smtClean="0"/>
              <a:t>que dice: «</a:t>
            </a:r>
            <a:r>
              <a:rPr lang="es-CO" b="1" dirty="0" smtClean="0">
                <a:latin typeface="Agency FB" pitchFamily="34" charset="0"/>
              </a:rPr>
              <a:t>La </a:t>
            </a:r>
            <a:r>
              <a:rPr lang="es-CO" b="1" dirty="0">
                <a:latin typeface="Agency FB" pitchFamily="34" charset="0"/>
              </a:rPr>
              <a:t>iglesia que está en Babilonia, elegida juntamente con vosotros, y Marcos mi hijo, os </a:t>
            </a:r>
            <a:r>
              <a:rPr lang="es-CO" b="1" dirty="0" smtClean="0">
                <a:latin typeface="Agency FB" pitchFamily="34" charset="0"/>
              </a:rPr>
              <a:t>saludan</a:t>
            </a:r>
            <a:r>
              <a:rPr lang="es-CO" dirty="0" smtClean="0"/>
              <a:t>», es allí donde se encuentra el </a:t>
            </a:r>
            <a:r>
              <a:rPr lang="es-CO" dirty="0"/>
              <a:t>histórico surgimiento de la influencia del Obispo de Roma de donde procede la enseñanza de la Iglesia Católica Romana, sobre la supremacía del Obispo de Roma. </a:t>
            </a:r>
            <a:endParaRPr lang="es-CO" dirty="0" smtClean="0"/>
          </a:p>
          <a:p>
            <a:pPr marL="0" indent="0">
              <a:buNone/>
            </a:pPr>
            <a:endParaRPr lang="es-CO" dirty="0" smtClean="0"/>
          </a:p>
          <a:p>
            <a:pPr marL="0" indent="0">
              <a:buNone/>
            </a:pPr>
            <a:r>
              <a:rPr lang="es-CO" dirty="0" smtClean="0"/>
              <a:t>Sin </a:t>
            </a:r>
            <a:r>
              <a:rPr lang="es-CO" dirty="0"/>
              <a:t>embargo, la Escritura enseña que la autoridad de Pedro era compartida por los otros apóstoles </a:t>
            </a:r>
            <a:r>
              <a:rPr lang="es-CO" dirty="0">
                <a:solidFill>
                  <a:srgbClr val="FF0000"/>
                </a:solidFill>
              </a:rPr>
              <a:t>(Efesios </a:t>
            </a:r>
            <a:r>
              <a:rPr lang="es-CO" dirty="0" smtClean="0">
                <a:solidFill>
                  <a:srgbClr val="FF0000"/>
                </a:solidFill>
              </a:rPr>
              <a:t>2:19-21), </a:t>
            </a:r>
            <a:r>
              <a:rPr lang="es-CO" dirty="0"/>
              <a:t>y la autoridad de “</a:t>
            </a:r>
            <a:r>
              <a:rPr lang="es-CO" dirty="0">
                <a:latin typeface="Agency FB" pitchFamily="34" charset="0"/>
              </a:rPr>
              <a:t>atar y desatar</a:t>
            </a:r>
            <a:r>
              <a:rPr lang="es-CO" dirty="0"/>
              <a:t>” atribuida a </a:t>
            </a:r>
            <a:r>
              <a:rPr lang="es-CO" dirty="0" smtClean="0"/>
              <a:t>Pedro </a:t>
            </a:r>
            <a:r>
              <a:rPr lang="es-CO" dirty="0"/>
              <a:t>fue del mismo modo compartida por las iglesias locales, </a:t>
            </a:r>
            <a:r>
              <a:rPr lang="es-CO" dirty="0" smtClean="0"/>
              <a:t>y no </a:t>
            </a:r>
            <a:r>
              <a:rPr lang="es-CO" dirty="0"/>
              <a:t>solo por sus líderes (ver </a:t>
            </a:r>
            <a:r>
              <a:rPr lang="es-CO" dirty="0">
                <a:solidFill>
                  <a:srgbClr val="FF0000"/>
                </a:solidFill>
              </a:rPr>
              <a:t>Mateo 18:15-19; 1 Corintios 5:1-13; 2 Corintios 13:10; Tito 2:15; 3:10-11). </a:t>
            </a:r>
            <a:endParaRPr lang="es-CO" dirty="0" smtClean="0">
              <a:solidFill>
                <a:srgbClr val="FF0000"/>
              </a:solidFill>
            </a:endParaRPr>
          </a:p>
          <a:p>
            <a:pPr marL="0" indent="0">
              <a:buNone/>
            </a:pPr>
            <a:r>
              <a:rPr lang="es-CO" dirty="0" smtClean="0"/>
              <a:t>Por </a:t>
            </a:r>
            <a:r>
              <a:rPr lang="es-CO" dirty="0"/>
              <a:t>lo tanto, la base para la infalibilidad papal, y la existencia misma del papado, no está fundamentada en la Escritura. </a:t>
            </a:r>
          </a:p>
          <a:p>
            <a:endParaRPr lang="es-CO" dirty="0"/>
          </a:p>
        </p:txBody>
      </p:sp>
    </p:spTree>
    <p:extLst>
      <p:ext uri="{BB962C8B-B14F-4D97-AF65-F5344CB8AC3E}">
        <p14:creationId xmlns:p14="http://schemas.microsoft.com/office/powerpoint/2010/main" val="30672754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lnSpcReduction="10000"/>
          </a:bodyPr>
          <a:lstStyle/>
          <a:p>
            <a:pPr marL="0" indent="0">
              <a:buNone/>
            </a:pPr>
            <a:r>
              <a:rPr lang="es-CO" sz="7000" b="1" i="1" dirty="0" smtClean="0"/>
              <a:t>2.</a:t>
            </a:r>
            <a:r>
              <a:rPr lang="es-CO" i="1" dirty="0" smtClean="0"/>
              <a:t> </a:t>
            </a:r>
            <a:r>
              <a:rPr lang="es-CO" sz="2800" dirty="0"/>
              <a:t>En ninguna parte la Escritura declara que, a fin de guardar a la iglesia del error, la autoridad de los apóstoles fuera pasada a aquellos que ellos ordenaran (</a:t>
            </a:r>
            <a:r>
              <a:rPr lang="es-CO" sz="2800" dirty="0">
                <a:latin typeface="Agency FB" pitchFamily="34" charset="0"/>
              </a:rPr>
              <a:t>La enseñanza de la Iglesia Católica Romana de la “sucesión apostólica</a:t>
            </a:r>
            <a:r>
              <a:rPr lang="es-CO" sz="2800" dirty="0"/>
              <a:t>”). </a:t>
            </a:r>
            <a:endParaRPr lang="es-CO" sz="2800" dirty="0" smtClean="0"/>
          </a:p>
          <a:p>
            <a:pPr marL="0" indent="0">
              <a:buNone/>
            </a:pPr>
            <a:r>
              <a:rPr lang="es-CO" sz="2800" dirty="0" smtClean="0"/>
              <a:t>La </a:t>
            </a:r>
            <a:r>
              <a:rPr lang="es-CO" sz="2800" dirty="0"/>
              <a:t>sucesión apostólica es “atribuida” a aquellos versos que la Iglesia Católica Romana utiliza como soporte para esta </a:t>
            </a:r>
            <a:r>
              <a:rPr lang="es-CO" sz="2800" dirty="0" smtClean="0"/>
              <a:t>doctrina. Ver </a:t>
            </a:r>
            <a:r>
              <a:rPr lang="es-CO" sz="2800" dirty="0">
                <a:solidFill>
                  <a:srgbClr val="FF0000"/>
                </a:solidFill>
              </a:rPr>
              <a:t>(2 Timoteo 2:2; 4:2-5; Tito 1:5; 2:1; 2:15; 1 Timoteo 5:19-22). </a:t>
            </a:r>
            <a:endParaRPr lang="es-CO" sz="2800" dirty="0" smtClean="0">
              <a:solidFill>
                <a:srgbClr val="FF0000"/>
              </a:solidFill>
            </a:endParaRPr>
          </a:p>
          <a:p>
            <a:pPr marL="400050" lvl="1" indent="0">
              <a:buNone/>
            </a:pPr>
            <a:r>
              <a:rPr lang="es-CO" sz="2400" dirty="0"/>
              <a:t>Pablo </a:t>
            </a:r>
            <a:r>
              <a:rPr lang="es-CO" sz="2400" b="1" u="sng" dirty="0"/>
              <a:t>NO</a:t>
            </a:r>
            <a:r>
              <a:rPr lang="es-CO" sz="2400" dirty="0"/>
              <a:t> hace un llamado a los creyentes en varias iglesias a recibir a Tito, Timoteo y otros líderes de la iglesia en su autoridad como obispos; sino más bien basándose sobre su condición de </a:t>
            </a:r>
            <a:r>
              <a:rPr lang="es-CO" sz="2400" b="1" u="sng" dirty="0"/>
              <a:t>compañeros colaboradores con </a:t>
            </a:r>
            <a:r>
              <a:rPr lang="es-CO" sz="2400" b="1" u="sng" dirty="0" smtClean="0"/>
              <a:t>él</a:t>
            </a:r>
            <a:r>
              <a:rPr lang="es-CO" sz="2400" dirty="0" smtClean="0"/>
              <a:t>. Ver</a:t>
            </a:r>
            <a:r>
              <a:rPr lang="es-CO" sz="2400" dirty="0" smtClean="0">
                <a:solidFill>
                  <a:srgbClr val="FF0000"/>
                </a:solidFill>
              </a:rPr>
              <a:t>  </a:t>
            </a:r>
            <a:r>
              <a:rPr lang="es-CO" sz="2400" dirty="0">
                <a:solidFill>
                  <a:srgbClr val="FF0000"/>
                </a:solidFill>
              </a:rPr>
              <a:t>(1 Corintios 16:10; 16:16; 2 Corintios 8:23). </a:t>
            </a:r>
          </a:p>
        </p:txBody>
      </p:sp>
    </p:spTree>
    <p:extLst>
      <p:ext uri="{BB962C8B-B14F-4D97-AF65-F5344CB8AC3E}">
        <p14:creationId xmlns:p14="http://schemas.microsoft.com/office/powerpoint/2010/main" val="184322557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915000" cy="2808312"/>
          </a:xfrm>
          <a:solidFill>
            <a:schemeClr val="accent4">
              <a:lumMod val="20000"/>
              <a:lumOff val="80000"/>
            </a:schemeClr>
          </a:solidFill>
        </p:spPr>
        <p:txBody>
          <a:bodyPr>
            <a:normAutofit fontScale="85000" lnSpcReduction="10000"/>
          </a:bodyPr>
          <a:lstStyle/>
          <a:p>
            <a:pPr marL="0" indent="0">
              <a:buNone/>
            </a:pPr>
            <a:r>
              <a:rPr lang="es-CO" dirty="0" smtClean="0"/>
              <a:t>Lo </a:t>
            </a:r>
            <a:r>
              <a:rPr lang="es-CO" dirty="0"/>
              <a:t>que la Escritura </a:t>
            </a:r>
            <a:r>
              <a:rPr lang="es-CO" b="1" u="sng" dirty="0"/>
              <a:t>SI</a:t>
            </a:r>
            <a:r>
              <a:rPr lang="es-CO" dirty="0"/>
              <a:t> enseña, es que las falsas enseñanzas surgirían aún de entre los líderes aceptados por la iglesia y que los cristianos debían </a:t>
            </a:r>
            <a:r>
              <a:rPr lang="es-CO" u="sng" dirty="0"/>
              <a:t>comparar las enseñanzas de estos posteriores líderes eclesiásticos con la Escritura, que es lo único citado en la Biblia como </a:t>
            </a:r>
            <a:r>
              <a:rPr lang="es-CO" b="1" u="sng" dirty="0"/>
              <a:t>infalible</a:t>
            </a:r>
            <a:r>
              <a:rPr lang="es-CO" b="1" dirty="0" smtClean="0"/>
              <a:t>.</a:t>
            </a:r>
            <a:endParaRPr lang="es-CO" b="1" dirty="0"/>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8639"/>
            <a:ext cx="2002036" cy="2088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699792" y="4365104"/>
            <a:ext cx="5832648" cy="2246769"/>
          </a:xfrm>
          <a:prstGeom prst="rect">
            <a:avLst/>
          </a:prstGeom>
          <a:solidFill>
            <a:schemeClr val="accent4">
              <a:lumMod val="20000"/>
              <a:lumOff val="80000"/>
            </a:schemeClr>
          </a:solidFill>
        </p:spPr>
        <p:txBody>
          <a:bodyPr wrap="square">
            <a:spAutoFit/>
          </a:bodyPr>
          <a:lstStyle/>
          <a:p>
            <a:r>
              <a:rPr lang="es-CO" sz="2800" dirty="0"/>
              <a:t>La Biblia no enseña que los apóstoles fueran infalibles, aparte de lo que fue escrito por ellos e incorporado a la </a:t>
            </a:r>
            <a:r>
              <a:rPr lang="es-CO" sz="2800" dirty="0" smtClean="0"/>
              <a:t>Escritura, como «inspirado por Dios».  </a:t>
            </a:r>
            <a:r>
              <a:rPr lang="es-CO" sz="2800" dirty="0">
                <a:solidFill>
                  <a:srgbClr val="FF0000"/>
                </a:solidFill>
              </a:rPr>
              <a:t>(2 Timoteo 3:16; 2 Pedro 1:18-21)</a:t>
            </a:r>
            <a:r>
              <a:rPr lang="es-CO" sz="2800" dirty="0"/>
              <a:t>. </a:t>
            </a:r>
          </a:p>
        </p:txBody>
      </p:sp>
      <p:sp>
        <p:nvSpPr>
          <p:cNvPr id="6" name="5 Rectángulo"/>
          <p:cNvSpPr/>
          <p:nvPr/>
        </p:nvSpPr>
        <p:spPr>
          <a:xfrm>
            <a:off x="6592292" y="2312936"/>
            <a:ext cx="2444204" cy="1569660"/>
          </a:xfrm>
          <a:prstGeom prst="rect">
            <a:avLst/>
          </a:prstGeom>
        </p:spPr>
        <p:txBody>
          <a:bodyPr wrap="square">
            <a:spAutoFit/>
          </a:bodyPr>
          <a:lstStyle/>
          <a:p>
            <a:pPr algn="ctr"/>
            <a:r>
              <a:rPr lang="es-CO" sz="1600" b="1" dirty="0">
                <a:solidFill>
                  <a:srgbClr val="FF0000"/>
                </a:solidFill>
              </a:rPr>
              <a:t>Jesús dijo: </a:t>
            </a:r>
            <a:r>
              <a:rPr lang="es-CO" sz="1600" b="1" dirty="0" smtClean="0">
                <a:solidFill>
                  <a:srgbClr val="FF0000"/>
                </a:solidFill>
              </a:rPr>
              <a:t>«Escudriñad las Escrituras». </a:t>
            </a:r>
            <a:r>
              <a:rPr lang="es-CO" sz="1600" b="1" dirty="0" smtClean="0"/>
              <a:t>Juan </a:t>
            </a:r>
            <a:r>
              <a:rPr lang="es-CO" sz="1600" b="1" dirty="0"/>
              <a:t>5:39</a:t>
            </a:r>
            <a:r>
              <a:rPr lang="es-CO" sz="1600" b="1" dirty="0">
                <a:solidFill>
                  <a:srgbClr val="FF0000"/>
                </a:solidFill>
              </a:rPr>
              <a:t>, y además, «el cielo y la tierra </a:t>
            </a:r>
            <a:r>
              <a:rPr lang="es-CO" sz="1600" b="1" dirty="0" smtClean="0">
                <a:solidFill>
                  <a:srgbClr val="FF0000"/>
                </a:solidFill>
              </a:rPr>
              <a:t>pasarán </a:t>
            </a:r>
            <a:r>
              <a:rPr lang="es-CO" sz="1600" b="1" dirty="0">
                <a:solidFill>
                  <a:srgbClr val="FF0000"/>
                </a:solidFill>
              </a:rPr>
              <a:t>, pero mis Palabras no </a:t>
            </a:r>
            <a:r>
              <a:rPr lang="es-CO" sz="1600" b="1" dirty="0" smtClean="0">
                <a:solidFill>
                  <a:srgbClr val="FF0000"/>
                </a:solidFill>
              </a:rPr>
              <a:t>pasarán» </a:t>
            </a:r>
            <a:r>
              <a:rPr lang="es-CO" sz="1600" b="1" dirty="0" smtClean="0"/>
              <a:t>Mat.24:35.</a:t>
            </a:r>
            <a:endParaRPr lang="es-CO" sz="1600" b="1"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509120"/>
            <a:ext cx="1728192" cy="2046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89486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Effect transition="in" filter="wipe(down)">
                                      <p:cBhvr>
                                        <p:cTn id="10"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7424" y="620688"/>
            <a:ext cx="4472568" cy="4756464"/>
          </a:xfrm>
        </p:spPr>
        <p:txBody>
          <a:bodyPr>
            <a:normAutofit/>
          </a:bodyPr>
          <a:lstStyle/>
          <a:p>
            <a:pPr marL="0" indent="0" algn="ctr">
              <a:buNone/>
            </a:pPr>
            <a:r>
              <a:rPr lang="es-CO" sz="2800" dirty="0">
                <a:solidFill>
                  <a:srgbClr val="FFFF00"/>
                </a:solidFill>
              </a:rPr>
              <a:t>Pablo, hablando a los líderes de la iglesia en la ciudad de Éfeso, les advierte sobre la llegada de falsos maestros, y para combatir contra tal error, él NO los encomienda a “</a:t>
            </a:r>
            <a:r>
              <a:rPr lang="es-CO" sz="2800" dirty="0">
                <a:solidFill>
                  <a:srgbClr val="FFFF00"/>
                </a:solidFill>
                <a:latin typeface="Agency FB" pitchFamily="34" charset="0"/>
              </a:rPr>
              <a:t>los apóstoles y a aquellos que llevarían su autoridad</a:t>
            </a:r>
            <a:r>
              <a:rPr lang="es-CO" sz="2800" dirty="0">
                <a:solidFill>
                  <a:srgbClr val="FFFF00"/>
                </a:solidFill>
              </a:rPr>
              <a:t>”, sino que él los encomienda a “</a:t>
            </a:r>
            <a:r>
              <a:rPr lang="es-CO" sz="2800" dirty="0">
                <a:solidFill>
                  <a:srgbClr val="FFFF00"/>
                </a:solidFill>
                <a:latin typeface="Agency FB" pitchFamily="34" charset="0"/>
              </a:rPr>
              <a:t>Dios y la palabra de Su gracia.</a:t>
            </a:r>
            <a:r>
              <a:rPr lang="es-CO" sz="2800" dirty="0">
                <a:solidFill>
                  <a:srgbClr val="FFFF00"/>
                </a:solidFill>
              </a:rPr>
              <a:t>..” </a:t>
            </a:r>
            <a:endParaRPr lang="es-CO" sz="2800" dirty="0" smtClean="0">
              <a:solidFill>
                <a:srgbClr val="FFFF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844824"/>
            <a:ext cx="3960440"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564196" y="4638488"/>
            <a:ext cx="2861681" cy="523220"/>
          </a:xfrm>
          <a:prstGeom prst="rect">
            <a:avLst/>
          </a:prstGeom>
        </p:spPr>
        <p:txBody>
          <a:bodyPr wrap="none">
            <a:spAutoFit/>
          </a:bodyPr>
          <a:lstStyle/>
          <a:p>
            <a:r>
              <a:rPr lang="es-CO" sz="2800" b="1" dirty="0">
                <a:solidFill>
                  <a:srgbClr val="FFFF00"/>
                </a:solidFill>
              </a:rPr>
              <a:t>(Hechos 20:28-32)</a:t>
            </a:r>
          </a:p>
        </p:txBody>
      </p:sp>
    </p:spTree>
    <p:extLst>
      <p:ext uri="{BB962C8B-B14F-4D97-AF65-F5344CB8AC3E}">
        <p14:creationId xmlns:p14="http://schemas.microsoft.com/office/powerpoint/2010/main" val="207009536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a:solidFill>
            <a:schemeClr val="accent4">
              <a:lumMod val="20000"/>
              <a:lumOff val="80000"/>
            </a:schemeClr>
          </a:solidFill>
        </p:spPr>
        <p:txBody>
          <a:bodyPr>
            <a:normAutofit fontScale="85000" lnSpcReduction="10000"/>
          </a:bodyPr>
          <a:lstStyle/>
          <a:p>
            <a:pPr marL="0" indent="0">
              <a:buNone/>
            </a:pPr>
            <a:r>
              <a:rPr lang="es-CO" sz="5400" b="1" i="1" dirty="0" smtClean="0"/>
              <a:t>3.</a:t>
            </a:r>
            <a:r>
              <a:rPr lang="es-CO" dirty="0" smtClean="0"/>
              <a:t> </a:t>
            </a:r>
            <a:r>
              <a:rPr lang="es-CO" dirty="0"/>
              <a:t>En ninguna parte de la Escritura está la “enseñanza Magisterium” o la maestría de la enseñanza de los obispos, y tratada con igual peso que la Escritura. </a:t>
            </a:r>
            <a:endParaRPr lang="es-CO" dirty="0" smtClean="0"/>
          </a:p>
        </p:txBody>
      </p:sp>
      <p:sp>
        <p:nvSpPr>
          <p:cNvPr id="2" name="1 Rectángulo"/>
          <p:cNvSpPr/>
          <p:nvPr/>
        </p:nvSpPr>
        <p:spPr>
          <a:xfrm>
            <a:off x="611560" y="2348880"/>
            <a:ext cx="5544616" cy="3785652"/>
          </a:xfrm>
          <a:prstGeom prst="rect">
            <a:avLst/>
          </a:prstGeom>
          <a:solidFill>
            <a:schemeClr val="accent4">
              <a:lumMod val="20000"/>
              <a:lumOff val="80000"/>
            </a:schemeClr>
          </a:solidFill>
        </p:spPr>
        <p:txBody>
          <a:bodyPr wrap="square">
            <a:spAutoFit/>
          </a:bodyPr>
          <a:lstStyle/>
          <a:p>
            <a:r>
              <a:rPr lang="es-CO" sz="2400" dirty="0"/>
              <a:t>Lo que la historia ha demostrado, es que cuando cualquiera otra fuente de autoridad es tratada como algo de igual peso que la Escritura, la segunda autoridad siempre termina imponiéndose a la Escritura (tal es el caso con la aceptación de otros escritos de los Mormones y el Atalaya de los Testigos de Jehová). Igualmente sucede con la Iglesia Católica Romana. </a:t>
            </a:r>
            <a:r>
              <a:rPr lang="es-CO" sz="2400" dirty="0" smtClean="0"/>
              <a:t> </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348880"/>
            <a:ext cx="2779868"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444208" y="5589240"/>
            <a:ext cx="2491836" cy="369332"/>
          </a:xfrm>
          <a:prstGeom prst="rect">
            <a:avLst/>
          </a:prstGeom>
          <a:solidFill>
            <a:srgbClr val="002060"/>
          </a:solidFill>
        </p:spPr>
        <p:txBody>
          <a:bodyPr wrap="none">
            <a:spAutoFit/>
          </a:bodyPr>
          <a:lstStyle/>
          <a:p>
            <a:r>
              <a:rPr lang="es-CO" b="1" dirty="0">
                <a:solidFill>
                  <a:schemeClr val="bg1"/>
                </a:solidFill>
              </a:rPr>
              <a:t>Ver (</a:t>
            </a:r>
            <a:r>
              <a:rPr lang="es-CO" b="1" dirty="0" smtClean="0">
                <a:solidFill>
                  <a:schemeClr val="bg1"/>
                </a:solidFill>
              </a:rPr>
              <a:t>Mat,15:9; Isa.8:20).</a:t>
            </a:r>
            <a:endParaRPr lang="es-CO" b="1" dirty="0">
              <a:solidFill>
                <a:schemeClr val="bg1"/>
              </a:solidFill>
            </a:endParaRPr>
          </a:p>
        </p:txBody>
      </p:sp>
    </p:spTree>
    <p:extLst>
      <p:ext uri="{BB962C8B-B14F-4D97-AF65-F5344CB8AC3E}">
        <p14:creationId xmlns:p14="http://schemas.microsoft.com/office/powerpoint/2010/main" val="32795402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arn(inVertical)">
                                      <p:cBhvr>
                                        <p:cTn id="10" dur="500"/>
                                        <p:tgtEl>
                                          <p:spTgt spid="102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507288" cy="6480720"/>
          </a:xfr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normAutofit fontScale="77500" lnSpcReduction="20000"/>
          </a:bodyPr>
          <a:lstStyle/>
          <a:p>
            <a:pPr marL="0" indent="0">
              <a:buNone/>
            </a:pPr>
            <a:r>
              <a:rPr lang="es-CO" dirty="0"/>
              <a:t>Repetidamente, los Catecismos Católicos aseguran que muchas de sus doctrinas no están fundadas o basadas en la </a:t>
            </a:r>
            <a:r>
              <a:rPr lang="es-CO" dirty="0" smtClean="0"/>
              <a:t>Escritura. </a:t>
            </a:r>
          </a:p>
          <a:p>
            <a:pPr marL="514350" indent="-514350">
              <a:buAutoNum type="arabicPeriod"/>
            </a:pPr>
            <a:r>
              <a:rPr lang="es-CO" dirty="0" smtClean="0"/>
              <a:t>María </a:t>
            </a:r>
            <a:r>
              <a:rPr lang="es-CO" dirty="0"/>
              <a:t>siendo co-redentora y co-mediadora, sin pecado, </a:t>
            </a:r>
            <a:r>
              <a:rPr lang="es-CO" dirty="0" smtClean="0"/>
              <a:t>concebida. </a:t>
            </a:r>
            <a:r>
              <a:rPr lang="es-CO" dirty="0" smtClean="0"/>
              <a:t>Ver </a:t>
            </a:r>
            <a:r>
              <a:rPr lang="es-CO" dirty="0" smtClean="0">
                <a:solidFill>
                  <a:srgbClr val="FF0000"/>
                </a:solidFill>
              </a:rPr>
              <a:t>(Luc.1:47).</a:t>
            </a:r>
            <a:endParaRPr lang="es-CO" dirty="0" smtClean="0">
              <a:solidFill>
                <a:srgbClr val="FF0000"/>
              </a:solidFill>
            </a:endParaRPr>
          </a:p>
          <a:p>
            <a:pPr marL="514350" indent="-514350">
              <a:buAutoNum type="arabicPeriod"/>
            </a:pPr>
            <a:r>
              <a:rPr lang="es-CO" dirty="0"/>
              <a:t>S</a:t>
            </a:r>
            <a:r>
              <a:rPr lang="es-CO" dirty="0" smtClean="0"/>
              <a:t>u </a:t>
            </a:r>
            <a:r>
              <a:rPr lang="es-CO" dirty="0"/>
              <a:t>ascensión; la oración y veneración de los santos e imágenes; etc</a:t>
            </a:r>
            <a:r>
              <a:rPr lang="es-CO" dirty="0" smtClean="0"/>
              <a:t>. Etc</a:t>
            </a:r>
            <a:r>
              <a:rPr lang="es-CO" dirty="0" smtClean="0"/>
              <a:t>. Ver </a:t>
            </a:r>
            <a:r>
              <a:rPr lang="es-CO" dirty="0" smtClean="0">
                <a:solidFill>
                  <a:srgbClr val="FF0000"/>
                </a:solidFill>
              </a:rPr>
              <a:t>(Éxo.20:3-6; Apoc.14:7).</a:t>
            </a:r>
            <a:endParaRPr lang="es-CO" dirty="0" smtClean="0">
              <a:solidFill>
                <a:srgbClr val="FF0000"/>
              </a:solidFill>
            </a:endParaRPr>
          </a:p>
          <a:p>
            <a:pPr marL="0" indent="0">
              <a:buNone/>
            </a:pPr>
            <a:r>
              <a:rPr lang="es-CO" dirty="0" smtClean="0"/>
              <a:t>Para </a:t>
            </a:r>
            <a:r>
              <a:rPr lang="es-CO" dirty="0"/>
              <a:t>los católicos romanos, es la “madre Iglesia” la que tiene la autoridad final, no la Escritura, sin importar que ellos digan que el Magisterium es el “siervo de la </a:t>
            </a:r>
            <a:r>
              <a:rPr lang="es-CO" dirty="0" smtClean="0"/>
              <a:t>Escritura</a:t>
            </a:r>
            <a:r>
              <a:rPr lang="es-CO" dirty="0" smtClean="0"/>
              <a:t>”. Ver </a:t>
            </a:r>
            <a:r>
              <a:rPr lang="es-CO" dirty="0" smtClean="0">
                <a:solidFill>
                  <a:srgbClr val="FF0000"/>
                </a:solidFill>
              </a:rPr>
              <a:t>(Apoc.17:5).</a:t>
            </a:r>
            <a:endParaRPr lang="es-CO" dirty="0" smtClean="0">
              <a:solidFill>
                <a:srgbClr val="FF0000"/>
              </a:solidFill>
            </a:endParaRPr>
          </a:p>
          <a:p>
            <a:pPr marL="0" indent="0">
              <a:buNone/>
            </a:pPr>
            <a:r>
              <a:rPr lang="es-CO" dirty="0" smtClean="0"/>
              <a:t>Nuevamente</a:t>
            </a:r>
            <a:r>
              <a:rPr lang="es-CO" dirty="0"/>
              <a:t>, la Biblia enseña que es la Escritura la que debe ser usada como la regla para determinar la verdad del error. En </a:t>
            </a:r>
            <a:r>
              <a:rPr lang="es-CO" dirty="0">
                <a:solidFill>
                  <a:srgbClr val="FF0000"/>
                </a:solidFill>
              </a:rPr>
              <a:t>Gálatas 1:8-9</a:t>
            </a:r>
            <a:r>
              <a:rPr lang="es-CO" dirty="0"/>
              <a:t>, Pablo asegura que no es </a:t>
            </a:r>
            <a:r>
              <a:rPr lang="es-CO" u="sng" dirty="0"/>
              <a:t>QUIEN</a:t>
            </a:r>
            <a:r>
              <a:rPr lang="es-CO" dirty="0"/>
              <a:t> enseña, sino lo </a:t>
            </a:r>
            <a:r>
              <a:rPr lang="es-CO" u="sng" dirty="0"/>
              <a:t>QUE</a:t>
            </a:r>
            <a:r>
              <a:rPr lang="es-CO" dirty="0"/>
              <a:t> está siendo enseñado, lo que determina la verdad del error. </a:t>
            </a:r>
            <a:endParaRPr lang="es-CO" dirty="0" smtClean="0"/>
          </a:p>
          <a:p>
            <a:pPr marL="0" indent="0">
              <a:buNone/>
            </a:pPr>
            <a:r>
              <a:rPr lang="es-CO" dirty="0" smtClean="0"/>
              <a:t>Y </a:t>
            </a:r>
            <a:r>
              <a:rPr lang="es-CO" dirty="0"/>
              <a:t>m</a:t>
            </a:r>
            <a:r>
              <a:rPr lang="es-CO" dirty="0" smtClean="0"/>
              <a:t>ientras </a:t>
            </a:r>
            <a:r>
              <a:rPr lang="es-CO" dirty="0"/>
              <a:t>la Iglesia Católica Romana continúa pronunciando una maldición del infierno sobre aquellos que rechacen la autoridad del Papa, la Escritura reserva esa maldición para aquellos que enseñen un evangelio diferente del que ya ha sido dado y registrado en el Nuevo Testamento </a:t>
            </a:r>
            <a:r>
              <a:rPr lang="es-CO" dirty="0">
                <a:solidFill>
                  <a:srgbClr val="FF0000"/>
                </a:solidFill>
              </a:rPr>
              <a:t>(Gálatas 1:8-9</a:t>
            </a:r>
            <a:r>
              <a:rPr lang="es-CO" dirty="0" smtClean="0">
                <a:solidFill>
                  <a:srgbClr val="FF0000"/>
                </a:solidFill>
              </a:rPr>
              <a:t>).</a:t>
            </a:r>
            <a:endParaRPr lang="es-CO" dirty="0">
              <a:solidFill>
                <a:srgbClr val="FF0000"/>
              </a:solidFill>
            </a:endParaRPr>
          </a:p>
          <a:p>
            <a:endParaRPr lang="es-CO" dirty="0"/>
          </a:p>
          <a:p>
            <a:endParaRPr lang="es-CO" dirty="0"/>
          </a:p>
        </p:txBody>
      </p:sp>
    </p:spTree>
    <p:extLst>
      <p:ext uri="{BB962C8B-B14F-4D97-AF65-F5344CB8AC3E}">
        <p14:creationId xmlns:p14="http://schemas.microsoft.com/office/powerpoint/2010/main" val="9202039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p:cTn id="1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p:spPr>
        <p:txBody>
          <a:bodyPr>
            <a:normAutofit fontScale="77500" lnSpcReduction="20000"/>
          </a:bodyPr>
          <a:lstStyle/>
          <a:p>
            <a:pPr marL="0" indent="0">
              <a:buNone/>
            </a:pPr>
            <a:r>
              <a:rPr lang="es-CO" sz="6900" b="1" i="1" dirty="0" smtClean="0"/>
              <a:t>4. </a:t>
            </a:r>
            <a:r>
              <a:rPr lang="es-CO" dirty="0" smtClean="0"/>
              <a:t>Mientras </a:t>
            </a:r>
            <a:r>
              <a:rPr lang="es-CO" dirty="0"/>
              <a:t>que la Iglesia Católica Romana ve la sucesión apostólica y al infalible magisterium de la iglesia como lógicamente necesario para que Dios guíe de manera inerrante a la Iglesia, la Escritura declara que Dios ya ha provisto eso para Su iglesia a través de: </a:t>
            </a:r>
          </a:p>
          <a:p>
            <a:endParaRPr lang="es-CO" dirty="0"/>
          </a:p>
          <a:p>
            <a:pPr marL="400050" lvl="1" indent="0">
              <a:buNone/>
            </a:pPr>
            <a:r>
              <a:rPr lang="es-CO" dirty="0"/>
              <a:t>(a</a:t>
            </a:r>
            <a:r>
              <a:rPr lang="es-CO" dirty="0" smtClean="0"/>
              <a:t>). </a:t>
            </a:r>
            <a:r>
              <a:rPr lang="es-CO" b="1" u="sng" dirty="0"/>
              <a:t>La infalibilidad de la </a:t>
            </a:r>
            <a:r>
              <a:rPr lang="es-CO" b="1" u="sng" dirty="0" smtClean="0"/>
              <a:t>Escritura</a:t>
            </a:r>
            <a:r>
              <a:rPr lang="es-CO" dirty="0" smtClean="0"/>
              <a:t>. </a:t>
            </a:r>
            <a:r>
              <a:rPr lang="es-CO" dirty="0" smtClean="0">
                <a:solidFill>
                  <a:srgbClr val="FF0000"/>
                </a:solidFill>
              </a:rPr>
              <a:t>(Hechos </a:t>
            </a:r>
            <a:r>
              <a:rPr lang="es-CO" dirty="0">
                <a:solidFill>
                  <a:srgbClr val="FF0000"/>
                </a:solidFill>
              </a:rPr>
              <a:t>20:32; 2 Timoteo 3:15-17; Mateo 5:18; Juan 10:35; Hechos 17:10-12; Isaías 8:20; 40:8, etc</a:t>
            </a:r>
            <a:r>
              <a:rPr lang="es-CO" dirty="0" smtClean="0">
                <a:solidFill>
                  <a:srgbClr val="FF0000"/>
                </a:solidFill>
              </a:rPr>
              <a:t>.)</a:t>
            </a:r>
            <a:r>
              <a:rPr lang="es-CO" dirty="0"/>
              <a:t>.</a:t>
            </a:r>
            <a:endParaRPr lang="es-CO" dirty="0"/>
          </a:p>
          <a:p>
            <a:pPr marL="400050" lvl="1" indent="0">
              <a:buNone/>
            </a:pPr>
            <a:r>
              <a:rPr lang="es-CO" dirty="0" smtClean="0"/>
              <a:t>(</a:t>
            </a:r>
            <a:r>
              <a:rPr lang="es-CO" dirty="0"/>
              <a:t>b</a:t>
            </a:r>
            <a:r>
              <a:rPr lang="es-CO" dirty="0" smtClean="0"/>
              <a:t>). </a:t>
            </a:r>
            <a:r>
              <a:rPr lang="es-CO" b="1" u="sng" dirty="0"/>
              <a:t>El eterno sumo sacerdocio de Jesucristo en el </a:t>
            </a:r>
            <a:r>
              <a:rPr lang="es-CO" b="1" u="sng" dirty="0" smtClean="0"/>
              <a:t>Cielo. </a:t>
            </a:r>
            <a:r>
              <a:rPr lang="es-CO" dirty="0" smtClean="0">
                <a:solidFill>
                  <a:srgbClr val="FF0000"/>
                </a:solidFill>
              </a:rPr>
              <a:t>(Hebreos </a:t>
            </a:r>
            <a:r>
              <a:rPr lang="es-CO" dirty="0">
                <a:solidFill>
                  <a:srgbClr val="FF0000"/>
                </a:solidFill>
              </a:rPr>
              <a:t>7:22-28),</a:t>
            </a:r>
          </a:p>
          <a:p>
            <a:pPr marL="400050" lvl="1" indent="0">
              <a:buNone/>
            </a:pPr>
            <a:r>
              <a:rPr lang="es-CO" dirty="0" smtClean="0"/>
              <a:t>(</a:t>
            </a:r>
            <a:r>
              <a:rPr lang="es-CO" dirty="0"/>
              <a:t>c</a:t>
            </a:r>
            <a:r>
              <a:rPr lang="es-CO" dirty="0" smtClean="0"/>
              <a:t>). </a:t>
            </a:r>
            <a:r>
              <a:rPr lang="es-CO" b="1" u="sng" dirty="0"/>
              <a:t>La provisión del Espíritu Santo, Quien guió a los apóstoles a toda la verdad después de la muerte de </a:t>
            </a:r>
            <a:r>
              <a:rPr lang="es-CO" b="1" u="sng" dirty="0" smtClean="0"/>
              <a:t>Cristo</a:t>
            </a:r>
            <a:r>
              <a:rPr lang="es-CO" b="1" dirty="0" smtClean="0"/>
              <a:t>. </a:t>
            </a:r>
            <a:r>
              <a:rPr lang="es-CO" dirty="0" smtClean="0">
                <a:solidFill>
                  <a:srgbClr val="FF0000"/>
                </a:solidFill>
              </a:rPr>
              <a:t>(Juan </a:t>
            </a:r>
            <a:r>
              <a:rPr lang="es-CO" dirty="0">
                <a:solidFill>
                  <a:srgbClr val="FF0000"/>
                </a:solidFill>
              </a:rPr>
              <a:t>16:12-14</a:t>
            </a:r>
            <a:r>
              <a:rPr lang="es-CO" dirty="0" smtClean="0">
                <a:solidFill>
                  <a:srgbClr val="FF0000"/>
                </a:solidFill>
              </a:rPr>
              <a:t>).</a:t>
            </a:r>
          </a:p>
          <a:p>
            <a:pPr marL="400050" lvl="1" indent="0">
              <a:buNone/>
            </a:pPr>
            <a:r>
              <a:rPr lang="es-CO" dirty="0" smtClean="0"/>
              <a:t>(d).</a:t>
            </a:r>
            <a:r>
              <a:rPr lang="es-CO" dirty="0" smtClean="0">
                <a:solidFill>
                  <a:srgbClr val="FF0000"/>
                </a:solidFill>
              </a:rPr>
              <a:t> </a:t>
            </a:r>
            <a:r>
              <a:rPr lang="es-CO" b="1" u="sng" dirty="0" smtClean="0"/>
              <a:t>Él es quien </a:t>
            </a:r>
            <a:r>
              <a:rPr lang="es-CO" b="1" u="sng" dirty="0"/>
              <a:t>da dones a los creyentes para la obra del ministerio, incluyendo la </a:t>
            </a:r>
            <a:r>
              <a:rPr lang="es-CO" b="1" u="sng" dirty="0" smtClean="0"/>
              <a:t>enseñanza</a:t>
            </a:r>
            <a:r>
              <a:rPr lang="es-CO" b="1" dirty="0" smtClean="0"/>
              <a:t>. </a:t>
            </a:r>
            <a:r>
              <a:rPr lang="es-CO" dirty="0" smtClean="0">
                <a:solidFill>
                  <a:srgbClr val="FF0000"/>
                </a:solidFill>
              </a:rPr>
              <a:t>(Romanos </a:t>
            </a:r>
            <a:r>
              <a:rPr lang="es-CO" dirty="0">
                <a:solidFill>
                  <a:srgbClr val="FF0000"/>
                </a:solidFill>
              </a:rPr>
              <a:t>12:3-8; Efesios </a:t>
            </a:r>
            <a:r>
              <a:rPr lang="es-CO" dirty="0" smtClean="0">
                <a:solidFill>
                  <a:srgbClr val="FF0000"/>
                </a:solidFill>
              </a:rPr>
              <a:t>4:11-16).</a:t>
            </a:r>
          </a:p>
          <a:p>
            <a:pPr marL="400050" lvl="1" indent="0">
              <a:buNone/>
            </a:pPr>
            <a:r>
              <a:rPr lang="es-CO" dirty="0" smtClean="0"/>
              <a:t>(e). </a:t>
            </a:r>
            <a:r>
              <a:rPr lang="es-CO" b="1" u="sng" dirty="0" smtClean="0"/>
              <a:t>Quien </a:t>
            </a:r>
            <a:r>
              <a:rPr lang="es-CO" b="1" u="sng" dirty="0"/>
              <a:t>usa la palabra escrita como Su herramienta </a:t>
            </a:r>
            <a:r>
              <a:rPr lang="es-CO" b="1" u="sng" dirty="0" smtClean="0"/>
              <a:t>principal. </a:t>
            </a:r>
            <a:r>
              <a:rPr lang="es-CO" dirty="0">
                <a:solidFill>
                  <a:srgbClr val="FF0000"/>
                </a:solidFill>
              </a:rPr>
              <a:t>(Hebreos 4:12; Efesios 6:17</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7737927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barn(inVertical)">
                                      <p:cBhvr>
                                        <p:cTn id="14" dur="500"/>
                                        <p:tgtEl>
                                          <p:spTgt spid="3">
                                            <p:txEl>
                                              <p:pRg st="3" end="3"/>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1000"/>
                                        <p:tgtEl>
                                          <p:spTgt spid="3">
                                            <p:txEl>
                                              <p:pRg st="5" end="5"/>
                                            </p:txEl>
                                          </p:spTgt>
                                        </p:tgtEl>
                                      </p:cBhvr>
                                    </p:animEffect>
                                    <p:anim calcmode="lin" valueType="num">
                                      <p:cBhvr>
                                        <p:cTn id="2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842992" cy="2088232"/>
          </a:xfrm>
        </p:spPr>
        <p:txBody>
          <a:bodyPr>
            <a:normAutofit fontScale="85000" lnSpcReduction="20000"/>
          </a:bodyPr>
          <a:lstStyle/>
          <a:p>
            <a:pPr marL="0" indent="0">
              <a:buNone/>
            </a:pPr>
            <a:r>
              <a:rPr lang="es-CO" dirty="0"/>
              <a:t>En resumen, la Biblia habla de solo una constante, </a:t>
            </a:r>
            <a:r>
              <a:rPr lang="es-CO" u="sng" dirty="0" smtClean="0"/>
              <a:t>tangible</a:t>
            </a:r>
            <a:r>
              <a:rPr lang="es-CO" dirty="0" smtClean="0"/>
              <a:t> (palpable)</a:t>
            </a:r>
            <a:r>
              <a:rPr lang="es-CO" dirty="0" smtClean="0"/>
              <a:t>, </a:t>
            </a:r>
            <a:r>
              <a:rPr lang="es-CO" dirty="0"/>
              <a:t>e </a:t>
            </a:r>
            <a:r>
              <a:rPr lang="es-CO" u="sng" dirty="0"/>
              <a:t>infalible</a:t>
            </a:r>
            <a:r>
              <a:rPr lang="es-CO" dirty="0"/>
              <a:t> guía dejada por Dios para Su iglesia. Es la Palabra escrita de Dios; no un líder </a:t>
            </a:r>
            <a:r>
              <a:rPr lang="es-CO" dirty="0" smtClean="0"/>
              <a:t>infalible, </a:t>
            </a:r>
            <a:r>
              <a:rPr lang="es-CO" b="1" dirty="0" smtClean="0">
                <a:latin typeface="Agency FB" pitchFamily="34" charset="0"/>
              </a:rPr>
              <a:t>quién muchas veces ha pedido perdón por sus errores.</a:t>
            </a:r>
            <a:endParaRPr lang="es-CO" b="1" dirty="0" smtClean="0">
              <a:solidFill>
                <a:srgbClr val="FF0000"/>
              </a:solidFill>
              <a:latin typeface="Agency FB"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60648"/>
            <a:ext cx="2440285"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072348"/>
            <a:ext cx="8341813" cy="3785652"/>
          </a:xfrm>
          <a:prstGeom prst="rect">
            <a:avLst/>
          </a:prstGeom>
        </p:spPr>
        <p:txBody>
          <a:bodyPr wrap="square">
            <a:spAutoFit/>
          </a:bodyPr>
          <a:lstStyle/>
          <a:p>
            <a:r>
              <a:rPr lang="es-CO" sz="2400" dirty="0"/>
              <a:t>Y mientras Él dio el Espíritu Santo para conducir a hombres santos a lo largo de la elaboración de esas </a:t>
            </a:r>
            <a:r>
              <a:rPr lang="es-CO" sz="2400" dirty="0" smtClean="0"/>
              <a:t>Escrituras como dice  </a:t>
            </a:r>
            <a:r>
              <a:rPr lang="es-CO" sz="2400" dirty="0">
                <a:solidFill>
                  <a:srgbClr val="FF0000"/>
                </a:solidFill>
              </a:rPr>
              <a:t>(2 Pedro 1:19-21</a:t>
            </a:r>
            <a:r>
              <a:rPr lang="es-CO" sz="2400" dirty="0" smtClean="0">
                <a:solidFill>
                  <a:srgbClr val="FF0000"/>
                </a:solidFill>
              </a:rPr>
              <a:t>),</a:t>
            </a:r>
          </a:p>
          <a:p>
            <a:r>
              <a:rPr lang="es-CO" sz="2400" dirty="0" smtClean="0">
                <a:solidFill>
                  <a:srgbClr val="FF0000"/>
                </a:solidFill>
              </a:rPr>
              <a:t> </a:t>
            </a:r>
            <a:r>
              <a:rPr lang="es-CO" sz="2400" dirty="0"/>
              <a:t>así también ha dado Su Espíritu Santo para que more, llene, guía y capacite a los miembros de Su iglesia actual, para el propósito de dirigir Su iglesia a través de la correcta interpretación de la Palabra </a:t>
            </a:r>
            <a:r>
              <a:rPr lang="es-CO" sz="2400" dirty="0" smtClean="0"/>
              <a:t>escrita, como lo dicen </a:t>
            </a:r>
            <a:r>
              <a:rPr lang="es-CO" sz="2400" dirty="0">
                <a:solidFill>
                  <a:srgbClr val="FF0000"/>
                </a:solidFill>
              </a:rPr>
              <a:t>(1 Corintios 12; 14; Efesios 4:11-16</a:t>
            </a:r>
            <a:r>
              <a:rPr lang="es-CO" sz="2400" dirty="0" smtClean="0">
                <a:solidFill>
                  <a:srgbClr val="FF0000"/>
                </a:solidFill>
              </a:rPr>
              <a:t>). </a:t>
            </a:r>
          </a:p>
          <a:p>
            <a:r>
              <a:rPr lang="es-CO" sz="2400" dirty="0" smtClean="0"/>
              <a:t>Además, nos ha dado su Espíritu para que le obedezcamos, </a:t>
            </a:r>
            <a:r>
              <a:rPr lang="es-CO" sz="2400" dirty="0"/>
              <a:t>c</a:t>
            </a:r>
            <a:r>
              <a:rPr lang="es-CO" sz="2400" dirty="0" smtClean="0"/>
              <a:t>omo lo dice </a:t>
            </a:r>
            <a:r>
              <a:rPr lang="es-CO" sz="2400" dirty="0" smtClean="0">
                <a:solidFill>
                  <a:srgbClr val="FF0000"/>
                </a:solidFill>
              </a:rPr>
              <a:t>(Eze.36:27).</a:t>
            </a:r>
            <a:endParaRPr lang="es-CO" sz="2400" dirty="0">
              <a:solidFill>
                <a:srgbClr val="FF0000"/>
              </a:solidFill>
            </a:endParaRPr>
          </a:p>
        </p:txBody>
      </p:sp>
      <p:sp>
        <p:nvSpPr>
          <p:cNvPr id="5" name="4 Rectángulo"/>
          <p:cNvSpPr/>
          <p:nvPr/>
        </p:nvSpPr>
        <p:spPr>
          <a:xfrm>
            <a:off x="6698745" y="2379751"/>
            <a:ext cx="2182392" cy="369332"/>
          </a:xfrm>
          <a:prstGeom prst="rect">
            <a:avLst/>
          </a:prstGeom>
        </p:spPr>
        <p:txBody>
          <a:bodyPr wrap="none">
            <a:spAutoFit/>
          </a:bodyPr>
          <a:lstStyle/>
          <a:p>
            <a:r>
              <a:rPr lang="es-CO" b="1" dirty="0">
                <a:solidFill>
                  <a:srgbClr val="FF0000"/>
                </a:solidFill>
              </a:rPr>
              <a:t>(2 Timoteo 3:15-17). </a:t>
            </a:r>
          </a:p>
        </p:txBody>
      </p:sp>
    </p:spTree>
    <p:extLst>
      <p:ext uri="{BB962C8B-B14F-4D97-AF65-F5344CB8AC3E}">
        <p14:creationId xmlns:p14="http://schemas.microsoft.com/office/powerpoint/2010/main" val="388940534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088232"/>
          </a:xfrm>
          <a:solidFill>
            <a:schemeClr val="accent3">
              <a:lumMod val="20000"/>
              <a:lumOff val="80000"/>
            </a:schemeClr>
          </a:solidFill>
        </p:spPr>
        <p:txBody>
          <a:bodyPr>
            <a:normAutofit fontScale="92500"/>
          </a:bodyPr>
          <a:lstStyle/>
          <a:p>
            <a:pPr marL="0" indent="0">
              <a:buNone/>
            </a:pPr>
            <a:r>
              <a:rPr lang="es-CO" sz="2800" dirty="0" smtClean="0"/>
              <a:t>Que </a:t>
            </a:r>
            <a:r>
              <a:rPr lang="es-CO" sz="2800" dirty="0"/>
              <a:t>hay cismas y falsas enseñanzas en la actualidad; no debe sorprendernos, porque la Biblia también nos advierte que habrá falsos maestros quienes torcerán la Palabra escrita </a:t>
            </a:r>
            <a:r>
              <a:rPr lang="es-CO" sz="2800" dirty="0">
                <a:solidFill>
                  <a:srgbClr val="FF0000"/>
                </a:solidFill>
              </a:rPr>
              <a:t>(2 Pedro 3:16</a:t>
            </a:r>
            <a:r>
              <a:rPr lang="es-CO" sz="2800" dirty="0" smtClean="0">
                <a:solidFill>
                  <a:srgbClr val="FF0000"/>
                </a:solidFill>
              </a:rPr>
              <a:t>), </a:t>
            </a:r>
            <a:r>
              <a:rPr lang="es-CO" sz="2800" dirty="0"/>
              <a:t>y que esos falsos maestros se levantarían de entre las iglesias </a:t>
            </a:r>
            <a:r>
              <a:rPr lang="es-CO" sz="2800" dirty="0">
                <a:solidFill>
                  <a:srgbClr val="FF0000"/>
                </a:solidFill>
              </a:rPr>
              <a:t>(Hechos 20:30). </a:t>
            </a:r>
            <a:endParaRPr lang="es-CO" sz="2800" dirty="0" smtClean="0">
              <a:solidFill>
                <a:srgbClr val="FF0000"/>
              </a:solidFill>
            </a:endParaRPr>
          </a:p>
        </p:txBody>
      </p:sp>
      <p:sp>
        <p:nvSpPr>
          <p:cNvPr id="2" name="1 Rectángulo"/>
          <p:cNvSpPr/>
          <p:nvPr/>
        </p:nvSpPr>
        <p:spPr>
          <a:xfrm>
            <a:off x="611560" y="2984690"/>
            <a:ext cx="5385590" cy="3416320"/>
          </a:xfrm>
          <a:prstGeom prst="rect">
            <a:avLst/>
          </a:prstGeom>
          <a:solidFill>
            <a:schemeClr val="accent3">
              <a:lumMod val="20000"/>
              <a:lumOff val="80000"/>
            </a:schemeClr>
          </a:solidFill>
        </p:spPr>
        <p:txBody>
          <a:bodyPr wrap="square">
            <a:spAutoFit/>
          </a:bodyPr>
          <a:lstStyle/>
          <a:p>
            <a:r>
              <a:rPr lang="es-CO" sz="2400" dirty="0"/>
              <a:t>Por lo tanto, los creyentes deben volverse a Dios y a la “palabra de Su gracia” para su guía, como lo dice </a:t>
            </a:r>
            <a:r>
              <a:rPr lang="es-CO" sz="2400" dirty="0">
                <a:solidFill>
                  <a:srgbClr val="FF0000"/>
                </a:solidFill>
              </a:rPr>
              <a:t>(Hechos 20:32), </a:t>
            </a:r>
            <a:r>
              <a:rPr lang="es-CO" sz="2400" dirty="0"/>
              <a:t>determinando la verdad, </a:t>
            </a:r>
            <a:endParaRPr lang="es-CO" sz="2400" dirty="0" smtClean="0"/>
          </a:p>
          <a:p>
            <a:r>
              <a:rPr lang="es-CO" sz="2400" dirty="0" smtClean="0"/>
              <a:t>no </a:t>
            </a:r>
            <a:r>
              <a:rPr lang="es-CO" sz="2400" dirty="0"/>
              <a:t>por QUIEN la diga, sino comparándola con el evangelio que ya fue recibido por la iglesia primitiva, el evangelio registrado para nosotros en la Escritura. Ver </a:t>
            </a:r>
            <a:r>
              <a:rPr lang="es-CO" sz="2400" dirty="0">
                <a:solidFill>
                  <a:srgbClr val="FF0000"/>
                </a:solidFill>
              </a:rPr>
              <a:t>(Gálatas 1:8-9; Hechos 17:11).</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74321">
            <a:off x="6424466" y="3624626"/>
            <a:ext cx="2218928" cy="2136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657883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ipe(down)">
                                      <p:cBhvr>
                                        <p:cTn id="10"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229</TotalTime>
  <Words>1762</Words>
  <Application>Microsoft Office PowerPoint</Application>
  <PresentationFormat>Presentación en pantalla (4:3)</PresentationFormat>
  <Paragraphs>54</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Presentación de PowerPoint</vt:lpstr>
      <vt:lpstr>Pregunta:  "¿Es bíblica la infalibilidad papal?"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 biblica la infabilidad papal?</dc:title>
  <dc:creator>FAMILIA FIERRO CH</dc:creator>
  <cp:lastModifiedBy>HUMBERTO</cp:lastModifiedBy>
  <cp:revision>49</cp:revision>
  <dcterms:created xsi:type="dcterms:W3CDTF">2014-08-18T22:52:29Z</dcterms:created>
  <dcterms:modified xsi:type="dcterms:W3CDTF">2015-05-18T12:25:52Z</dcterms:modified>
</cp:coreProperties>
</file>